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17"/>
  </p:notesMasterIdLst>
  <p:sldIdLst>
    <p:sldId id="256" r:id="rId5"/>
    <p:sldId id="279" r:id="rId6"/>
    <p:sldId id="260" r:id="rId7"/>
    <p:sldId id="290" r:id="rId8"/>
    <p:sldId id="266" r:id="rId9"/>
    <p:sldId id="301" r:id="rId10"/>
    <p:sldId id="293" r:id="rId11"/>
    <p:sldId id="292" r:id="rId12"/>
    <p:sldId id="295" r:id="rId13"/>
    <p:sldId id="300" r:id="rId14"/>
    <p:sldId id="28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595-0E7F-4B01-9AA9-E1B6ED03F7E7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0C27B-56B0-4373-94C9-A2BB145B1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07AD8-B183-4E25-B2A7-CD3B443931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1380-1EE7-4F77-82BA-DD754508D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07AD8-B183-4E25-B2A7-CD3B443931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299187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428734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09767-E028-FAC5-F94E-E3242C1A1C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994" y="5893546"/>
            <a:ext cx="831576" cy="831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8AFBD1-E245-341E-1DCD-8BDB6618E3E1}"/>
              </a:ext>
            </a:extLst>
          </p:cNvPr>
          <p:cNvSpPr txBox="1"/>
          <p:nvPr userDrawn="1"/>
        </p:nvSpPr>
        <p:spPr>
          <a:xfrm>
            <a:off x="1394511" y="6132181"/>
            <a:ext cx="30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/>
              <a:t>DSA 2022 Arusha</a:t>
            </a:r>
          </a:p>
        </p:txBody>
      </p:sp>
    </p:spTree>
    <p:extLst>
      <p:ext uri="{BB962C8B-B14F-4D97-AF65-F5344CB8AC3E}">
        <p14:creationId xmlns:p14="http://schemas.microsoft.com/office/powerpoint/2010/main" val="276502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spc="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995660" y="6321256"/>
            <a:ext cx="519684" cy="4620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7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9861" y="6159480"/>
            <a:ext cx="666339" cy="481567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5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8960" y="6296542"/>
            <a:ext cx="777240" cy="486756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63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0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968355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anchor="ctr"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spc="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926" y="6308900"/>
            <a:ext cx="697574" cy="474398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8960" y="6303637"/>
            <a:ext cx="777240" cy="554364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8960" y="6321256"/>
            <a:ext cx="535940" cy="462042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3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0920" y="6315718"/>
            <a:ext cx="503582" cy="4675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6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34E0C6B-4309-A047-3E48-1C54FC1E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4511" y="6422726"/>
            <a:ext cx="2337230" cy="372972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endParaRPr lang="en-US" spc="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A3DBE-D81B-E47B-3E2F-D812776EA41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726186" y="6056359"/>
            <a:ext cx="2556416" cy="78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F6EEC-D350-85B9-0A73-0B6FDECB4B5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1994" y="5893546"/>
            <a:ext cx="831576" cy="831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619FE-3F9E-2D81-4177-1ADF51287B32}"/>
              </a:ext>
            </a:extLst>
          </p:cNvPr>
          <p:cNvSpPr txBox="1"/>
          <p:nvPr userDrawn="1"/>
        </p:nvSpPr>
        <p:spPr>
          <a:xfrm>
            <a:off x="1394511" y="6132181"/>
            <a:ext cx="30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/>
              <a:t>DSA 2022 Arusha</a:t>
            </a:r>
          </a:p>
        </p:txBody>
      </p:sp>
    </p:spTree>
    <p:extLst>
      <p:ext uri="{BB962C8B-B14F-4D97-AF65-F5344CB8AC3E}">
        <p14:creationId xmlns:p14="http://schemas.microsoft.com/office/powerpoint/2010/main" val="202646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90" r:id="rId14"/>
    <p:sldLayoutId id="2147483693" r:id="rId15"/>
    <p:sldLayoutId id="2147483698" r:id="rId1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ata.mendeley.com/datasets/6mhrhn7rxc/6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0821" y="497483"/>
            <a:ext cx="5644895" cy="3401568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DSAIL-Porini: Annotated camera trap images of wildlife species from a conservancy in Kenya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821" y="4471416"/>
            <a:ext cx="5270075" cy="1481328"/>
          </a:xfrm>
        </p:spPr>
        <p:txBody>
          <a:bodyPr/>
          <a:lstStyle/>
          <a:p>
            <a:r>
              <a:rPr lang="en-US" dirty="0"/>
              <a:t>Lorna Mugambi &amp; David Yuri </a:t>
            </a:r>
            <a:r>
              <a:rPr lang="en-US" dirty="0" err="1"/>
              <a:t>Njathi</a:t>
            </a:r>
            <a:endParaRPr lang="en-US" dirty="0"/>
          </a:p>
          <a:p>
            <a:r>
              <a:rPr lang="en-US" dirty="0"/>
              <a:t>Centre for Data Science and Artificial Intelligence (DSAIL)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0A11E6-18D4-55D8-94E2-55B0646275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6495" t="19815" r="7827"/>
          <a:stretch/>
        </p:blipFill>
        <p:spPr>
          <a:xfrm>
            <a:off x="0" y="18738"/>
            <a:ext cx="6162806" cy="5705657"/>
          </a:xfrm>
        </p:spPr>
      </p:pic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A844D-20A1-54DB-2DBB-34B40E3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10013824" cy="92939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E9792-59A9-9AE4-C95E-474DB3FF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1481667"/>
            <a:ext cx="4663440" cy="723400"/>
          </a:xfrm>
        </p:spPr>
        <p:txBody>
          <a:bodyPr/>
          <a:lstStyle/>
          <a:p>
            <a:r>
              <a:rPr lang="en-US" dirty="0"/>
              <a:t>Count distribution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E46BF2-3347-C85D-7E18-BD8EF30A8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1482691"/>
            <a:ext cx="4663440" cy="722376"/>
          </a:xfrm>
        </p:spPr>
        <p:txBody>
          <a:bodyPr/>
          <a:lstStyle/>
          <a:p>
            <a:r>
              <a:rPr lang="en-US" dirty="0"/>
              <a:t>Sex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5F1E4-85B9-4E3D-CE98-0FB12E2E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F09848-743B-3C16-990E-F98045D09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4" y="2445707"/>
            <a:ext cx="4345411" cy="2930626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1FEAE0-44EE-B024-49D0-130A607E9D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445707"/>
            <a:ext cx="4067175" cy="2762250"/>
          </a:xfrm>
        </p:spPr>
      </p:pic>
    </p:spTree>
    <p:extLst>
      <p:ext uri="{BB962C8B-B14F-4D97-AF65-F5344CB8AC3E}">
        <p14:creationId xmlns:p14="http://schemas.microsoft.com/office/powerpoint/2010/main" val="354481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49277E0-67FB-EC08-EF54-94EA592E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10379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Publications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614A76-7116-3580-B747-3F2FEFAF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Content Placeholder 11">
            <a:hlinkClick r:id="rId2"/>
            <a:extLst>
              <a:ext uri="{FF2B5EF4-FFF2-40B4-BE49-F238E27FC236}">
                <a16:creationId xmlns:a16="http://schemas.microsoft.com/office/drawing/2014/main" id="{6702ECD1-BF4C-4D86-7289-5BEE638FA5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57223" y="1814165"/>
            <a:ext cx="7960683" cy="1918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A3D4AA-014C-CE5F-4B38-29C4C229A959}"/>
              </a:ext>
            </a:extLst>
          </p:cNvPr>
          <p:cNvSpPr txBox="1"/>
          <p:nvPr/>
        </p:nvSpPr>
        <p:spPr>
          <a:xfrm>
            <a:off x="762001" y="3807912"/>
            <a:ext cx="10498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L. Mugambi, J. Kabi, G. Kiarie and C. wa Maina, “DSAIL-Porini: Annotated camera trap images of wildlife species from a conservancy in Kenya," Submitted, 2022.</a:t>
            </a:r>
          </a:p>
        </p:txBody>
      </p:sp>
    </p:spTree>
    <p:extLst>
      <p:ext uri="{BB962C8B-B14F-4D97-AF65-F5344CB8AC3E}">
        <p14:creationId xmlns:p14="http://schemas.microsoft.com/office/powerpoint/2010/main" val="374662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of a lion close up">
            <a:extLst>
              <a:ext uri="{FF2B5EF4-FFF2-40B4-BE49-F238E27FC236}">
                <a16:creationId xmlns:a16="http://schemas.microsoft.com/office/drawing/2014/main" id="{7241F738-AA5D-45ED-AFED-2309068FF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>
          <a:xfrm>
            <a:off x="0" y="1"/>
            <a:ext cx="12192000" cy="4121062"/>
          </a:xfrm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65BC3B0D-8477-47EF-9CDE-80CB09FA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736" y="230274"/>
            <a:ext cx="5314209" cy="275523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The way to get started is to quit talking and begin doing.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AEAFE4-005F-49DC-A65A-477E053A2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70301" y="3429000"/>
            <a:ext cx="2141623" cy="692063"/>
          </a:xfrm>
        </p:spPr>
        <p:txBody>
          <a:bodyPr>
            <a:normAutofit/>
          </a:bodyPr>
          <a:lstStyle/>
          <a:p>
            <a:r>
              <a:rPr lang="en-US" dirty="0"/>
              <a:t>Walt Disney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9AE0DFF-CD8B-463A-8BFE-7DDAFE1AC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8D055-171A-F1FC-DA69-B40606C5D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-282" r="74872" b="282"/>
          <a:stretch/>
        </p:blipFill>
        <p:spPr>
          <a:xfrm>
            <a:off x="1622077" y="4400556"/>
            <a:ext cx="2254685" cy="117663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264F5F4-927A-ED94-5EC8-6415C16E4704}"/>
              </a:ext>
            </a:extLst>
          </p:cNvPr>
          <p:cNvSpPr txBox="1">
            <a:spLocks/>
          </p:cNvSpPr>
          <p:nvPr/>
        </p:nvSpPr>
        <p:spPr>
          <a:xfrm>
            <a:off x="5452400" y="4647091"/>
            <a:ext cx="2553266" cy="6835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Lorna Mugambi lorna.mugambi@dkut.ac.ke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73FB98-330C-48D2-B2F5-E02DEB83860A}"/>
              </a:ext>
            </a:extLst>
          </p:cNvPr>
          <p:cNvSpPr txBox="1">
            <a:spLocks/>
          </p:cNvSpPr>
          <p:nvPr/>
        </p:nvSpPr>
        <p:spPr>
          <a:xfrm>
            <a:off x="8493668" y="4647091"/>
            <a:ext cx="2553266" cy="6835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David Yuri </a:t>
            </a:r>
            <a:r>
              <a:rPr lang="en-US" dirty="0" err="1"/>
              <a:t>Njathi</a:t>
            </a:r>
            <a:r>
              <a:rPr lang="en-US"/>
              <a:t> yurinjathi@gmail.com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8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Camera traps record accurate data in a non-invasive way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These data can be reviewed/used by other researchers.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Replaced traditional techniques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Deployed 4 camera traps for 7 months.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309C7E-7F33-EAB8-37F9-AAA0D1878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232" r="22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cs typeface="Calibri Light" panose="020F0302020204030204"/>
              </a:rPr>
              <a:t>DSAIL-Porini Dataset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448056" y="1944000"/>
            <a:ext cx="5063396" cy="400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 8524 annotated images of animals;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 dataset has 6 categories;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Impalas,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Warthogs,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Zebras,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Monkeys,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Waterbucks 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Bushbucks.</a:t>
            </a: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4771A-169D-8A07-96E3-BD00AD253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27466"/>
          <a:stretch/>
        </p:blipFill>
        <p:spPr>
          <a:xfrm>
            <a:off x="6096000" y="388800"/>
            <a:ext cx="5972305" cy="53603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F219C-5DDE-D218-D364-DD057846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8762349" cy="602757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Species in the conservancy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713A2-14F6-96CE-5D9E-A0314FD4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5667A-FBB5-B994-71B4-C6D3C192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1" y="1283246"/>
            <a:ext cx="8857478" cy="45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04519" y="627063"/>
            <a:ext cx="7433254" cy="89693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Value of the Data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8787824-4F9F-90FA-809B-9EC743A860F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5494" b="5494"/>
          <a:stretch>
            <a:fillRect/>
          </a:stretch>
        </p:blipFill>
        <p:spPr>
          <a:xfrm>
            <a:off x="-1" y="1075530"/>
            <a:ext cx="3655967" cy="235347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FDD81CA-5663-F375-9184-36429A332AB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6621" b="16621"/>
          <a:stretch>
            <a:fillRect/>
          </a:stretch>
        </p:blipFill>
        <p:spPr>
          <a:xfrm>
            <a:off x="0" y="3655578"/>
            <a:ext cx="3681614" cy="1968608"/>
          </a:xfr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41D9FD-780C-6BEF-505D-59E2807345F3}"/>
              </a:ext>
            </a:extLst>
          </p:cNvPr>
          <p:cNvSpPr txBox="1">
            <a:spLocks noEditPoints="1"/>
          </p:cNvSpPr>
          <p:nvPr/>
        </p:nvSpPr>
        <p:spPr>
          <a:xfrm>
            <a:off x="3682314" y="1825625"/>
            <a:ext cx="7440798" cy="3798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T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rain machine learning models to classify and segment images of animals.</a:t>
            </a: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u="none" strike="noStrike" dirty="0">
              <a:effectLst/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T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est image based censusing algorithms as it includes animal counts.</a:t>
            </a: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u="none" strike="noStrike" dirty="0">
              <a:effectLst/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U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nderstand animal behaviour</a:t>
            </a:r>
            <a:endParaRPr lang="en-US" sz="2000" dirty="0">
              <a:ea typeface="Noto Sans Symbols"/>
              <a:cs typeface="Noto Sans Symbols"/>
            </a:endParaRP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dirty="0"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E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stimate the size of the animal population with time</a:t>
            </a:r>
            <a:endParaRPr lang="en-US" sz="2000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41556-F237-7385-0E50-C27D94D5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112" y="6075123"/>
            <a:ext cx="269818" cy="288099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8B112-5D2E-414F-5E51-F6331491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325677"/>
            <a:ext cx="10772775" cy="103339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Hardware &amp; 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C8A13-CC9F-EC38-C4D8-AD149C1B9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3481985" cy="3500792"/>
          </a:xfrm>
        </p:spPr>
        <p:txBody>
          <a:bodyPr/>
          <a:lstStyle/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Based on Raspberry Pi 2, Pi-zero and the Open Mv Cam.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All programs written using python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PIR sensor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SD (saving format: YYYY-MM-DD-H-M-S)</a:t>
            </a: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E5AE4F-0B17-19A3-C1E0-6161FB8259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43281" y="1465545"/>
            <a:ext cx="6765464" cy="442552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3F924B-7567-F956-68CB-79836E3D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2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F1CB0-F49F-E771-8CFC-852D914F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Deployment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91151-0E61-A178-8D9C-B261A4D1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2"/>
            <a:ext cx="3452432" cy="3407094"/>
          </a:xfrm>
        </p:spPr>
        <p:txBody>
          <a:bodyPr/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Camouflage</a:t>
            </a:r>
          </a:p>
          <a:p>
            <a:endParaRPr lang="en-US" sz="2400" dirty="0">
              <a:cs typeface="Calibri" panose="020F0502020204030204"/>
            </a:endParaRP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Calibri" panose="020F0502020204030204"/>
              </a:rPr>
              <a:t>Advantage</a:t>
            </a:r>
            <a:r>
              <a:rPr lang="en-US" sz="2400" dirty="0">
                <a:cs typeface="Calibri" panose="020F0502020204030204"/>
              </a:rPr>
              <a:t>: more close up images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4A26E-C8CE-1AF2-7D4F-078B0F998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B8E347-3354-BC08-7F8E-8022D5FA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293" y="388800"/>
            <a:ext cx="6655350" cy="53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A9B9-C1D9-9CF0-6259-B74C7E2F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065055" cy="107874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Camera trap placement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4AADB-7F14-99EE-5FA3-4F67F58E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2273E-AE66-A03C-6315-2D38271F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418063"/>
            <a:ext cx="8148573" cy="43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A5D9AA-51B8-DC84-A328-276852C6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7812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Data Annotation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A7E2AE9-AC3B-1071-AAD7-0D9A9FE6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01" y="1482725"/>
            <a:ext cx="9003672" cy="42957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295D8-5E89-E360-930A-BC4E432B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1145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655</TotalTime>
  <Words>273</Words>
  <Application>Microsoft Office PowerPoint</Application>
  <PresentationFormat>Widescreen</PresentationFormat>
  <Paragraphs>60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Noto Sans Symbols</vt:lpstr>
      <vt:lpstr>Arial</vt:lpstr>
      <vt:lpstr>Arial Rounded MT Bold</vt:lpstr>
      <vt:lpstr>Calibri</vt:lpstr>
      <vt:lpstr>Calibri Light</vt:lpstr>
      <vt:lpstr>Times New Roman</vt:lpstr>
      <vt:lpstr>Metropolitan</vt:lpstr>
      <vt:lpstr>DSAIL-Porini: Annotated camera trap images of wildlife species from a conservancy in Kenya</vt:lpstr>
      <vt:lpstr>Introduction</vt:lpstr>
      <vt:lpstr>DSAIL-Porini Dataset</vt:lpstr>
      <vt:lpstr>Species in the conservancy</vt:lpstr>
      <vt:lpstr>Value of the Data</vt:lpstr>
      <vt:lpstr>Hardware &amp; Software</vt:lpstr>
      <vt:lpstr>Deployment</vt:lpstr>
      <vt:lpstr>Camera trap placement</vt:lpstr>
      <vt:lpstr>Data Annotation</vt:lpstr>
      <vt:lpstr>Data analysis</vt:lpstr>
      <vt:lpstr>Publications</vt:lpstr>
      <vt:lpstr>The way to get started is to quit talking and begin doing.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DSAIL-Porini: Annotated camera trap images of wildlife species from a conservancy in Kenya</dc:title>
  <dc:creator>Lorna Mugambi</dc:creator>
  <cp:lastModifiedBy>Yuri</cp:lastModifiedBy>
  <cp:revision>14</cp:revision>
  <dcterms:created xsi:type="dcterms:W3CDTF">2022-07-01T10:54:02Z</dcterms:created>
  <dcterms:modified xsi:type="dcterms:W3CDTF">2022-07-19T04:41:13Z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